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8" r:id="rId2"/>
    <p:sldId id="274" r:id="rId3"/>
    <p:sldId id="275" r:id="rId4"/>
    <p:sldId id="276" r:id="rId5"/>
    <p:sldId id="382" r:id="rId6"/>
    <p:sldId id="357" r:id="rId7"/>
    <p:sldId id="367" r:id="rId8"/>
    <p:sldId id="377" r:id="rId9"/>
    <p:sldId id="380" r:id="rId10"/>
    <p:sldId id="366" r:id="rId11"/>
    <p:sldId id="360" r:id="rId12"/>
    <p:sldId id="346" r:id="rId13"/>
    <p:sldId id="38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accent2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3333CC"/>
    <a:srgbClr val="0066FF"/>
    <a:srgbClr val="99FF66"/>
    <a:srgbClr val="CCFFFF"/>
    <a:srgbClr val="3399FF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8674" autoAdjust="0"/>
  </p:normalViewPr>
  <p:slideViewPr>
    <p:cSldViewPr>
      <p:cViewPr varScale="1">
        <p:scale>
          <a:sx n="80" d="100"/>
          <a:sy n="80" d="100"/>
        </p:scale>
        <p:origin x="-3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59" d="100"/>
          <a:sy n="59" d="100"/>
        </p:scale>
        <p:origin x="-20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74C237C-23F6-4762-A30B-FFA74ED48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7D5B74-453A-4C90-9279-DD1E2531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Phil gave us a short history of the development</a:t>
            </a:r>
            <a:r>
              <a:rPr lang="en-US" baseline="0" dirty="0" smtClean="0"/>
              <a:t> of the program.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will focus on p</a:t>
            </a:r>
            <a:r>
              <a:rPr lang="en-US" dirty="0" smtClean="0"/>
              <a:t>rogram attributes that helped</a:t>
            </a:r>
            <a:r>
              <a:rPr lang="en-US" baseline="0" dirty="0" smtClean="0"/>
              <a:t> </a:t>
            </a:r>
            <a:r>
              <a:rPr lang="en-US" dirty="0" smtClean="0"/>
              <a:t>lead to success.</a:t>
            </a:r>
          </a:p>
          <a:p>
            <a:r>
              <a:rPr lang="en-US" dirty="0" smtClean="0"/>
              <a:t>These include: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Multi-disciplinary, multiple approaches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Regional studies nested in global context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Focus on target species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Long-term funding commitment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Partnerships across several levels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Specific phases</a:t>
            </a:r>
            <a:r>
              <a:rPr lang="en-US" baseline="0" dirty="0" smtClean="0">
                <a:latin typeface="Comic Sans MS" pitchFamily="66" charset="0"/>
              </a:rPr>
              <a:t> for </a:t>
            </a:r>
            <a:r>
              <a:rPr lang="en-US" dirty="0" smtClean="0">
                <a:latin typeface="Comic Sans MS" pitchFamily="66" charset="0"/>
              </a:rPr>
              <a:t>synthesis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fontAlgn="t" hangingPunct="1">
              <a:defRPr/>
            </a:pPr>
            <a:r>
              <a:rPr lang="en-US" b="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Regional synthesis phases gave scientists time to catch their breath from field work and focus on what the data meant.</a:t>
            </a:r>
          </a:p>
          <a:p>
            <a:pPr eaLnBrk="1" fontAlgn="t" hangingPunct="1">
              <a:defRPr/>
            </a:pPr>
            <a:r>
              <a:rPr lang="en-US" b="0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Often resulted in special publications that showed program accomplishments to wider scientific community.</a:t>
            </a:r>
          </a:p>
          <a:p>
            <a:pPr eaLnBrk="1" fontAlgn="t" hangingPunct="1">
              <a:defRPr/>
            </a:pPr>
            <a:endParaRPr lang="en-US" b="0" i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t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US GLOBEC Program: Climate Change and Marine Ecosystems.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CURRENT 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27, Number 2 (2011).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Physical and Biological Patterns, Processes and Variability in the Northeast Pacific.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Deep Sea Research  Part II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56, Issue 24, Pages 2405-2578, (2009). </a:t>
            </a:r>
            <a:endParaRPr lang="en-US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Climate Variability and Ecosystem Impacts on the North Pacific: A Basin-Scale Synthesis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 in Oceanography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77, Issues 2-3, Pages 83-268, (2008).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 GLOBEC Biological and Physical Studies of Plankton, Fish, and Higher </a:t>
            </a: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Trophic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Level Production, Distribution, and Variability in the Northeast Pacific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Deep Sea Research  Part II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52, Issues 1-2, Pages 1-374, (2005).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Southern Ocean GLOBEC Special Issue I.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DSR Part II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Volume 51, Issues 17-19, Pages 1914-2344, (2004).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 GLOBEC: Physical Processes on Georges Bank (GLOBEC): Special Section 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Journal of Geophysical Research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108, Number C11, (2003).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Physical and Biological Conditions and Processes in the Northeast Pacific Ocean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Progress in Oceanography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53, Issues 2-4, Pages 105-411, (2002).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 GLOBEC Program Profile.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Oceanography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15, Number 2 (2002).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Georges Bank Special Issue II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DSR Part II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48, Issues 1-3, pages 1-684 (2001).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Georges Bank Special Issue I. 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DSR Part II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43, Issues 7-8, pages 1437-2006 (1996).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1235B-17B4-413F-A5E5-687D83EAA97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Pan-regional</a:t>
            </a:r>
            <a:r>
              <a:rPr lang="en-US" baseline="0" dirty="0" smtClean="0"/>
              <a:t> synthesis focused on larger issues and more comprehensive analyses.</a:t>
            </a:r>
          </a:p>
          <a:p>
            <a:r>
              <a:rPr lang="en-US" baseline="0" dirty="0" smtClean="0"/>
              <a:t>Talks today and tomorrow will focus on the synthesis goals.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 has had long discussions</a:t>
            </a:r>
            <a:r>
              <a:rPr lang="en-US" baseline="0" dirty="0" smtClean="0"/>
              <a:t> on the legacy of U.S. GLOBEC.  We believe that U.S. GLOBEC will have impacts on the community for many years to come.</a:t>
            </a:r>
          </a:p>
          <a:p>
            <a:r>
              <a:rPr lang="en-US" baseline="0" dirty="0" smtClean="0"/>
              <a:t>Several of these will be discussed in subsequent symposium talks.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Comic Sans MS" pitchFamily="66" charset="0"/>
              </a:rPr>
              <a:t>US GLOBEC had: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Multi-disciplinary, multiple approaches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Regional studies nested in global context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Focus on target species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Long-term funding commitment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Partnerships across several levels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Regional-level and pan-regional synthesis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All led to program success.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I am proud to have been associated with the program, and look forward to the symposium’s highlights of program accomplishments.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/>
              <a:t>Intro for Larry Robinson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Lofty goal, complex issues, targeted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Comprehensive, multi-disciplinary integrative approach.</a:t>
            </a:r>
          </a:p>
          <a:p>
            <a:r>
              <a:rPr lang="en-US" dirty="0" smtClean="0"/>
              <a:t>Covering time</a:t>
            </a:r>
            <a:r>
              <a:rPr lang="en-US" baseline="0" dirty="0" smtClean="0"/>
              <a:t> and space scales appropriate to marine populations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aspect was the recognition</a:t>
            </a:r>
            <a:r>
              <a:rPr lang="en-US" baseline="0" dirty="0" smtClean="0"/>
              <a:t> that global climate impacts will be expressed at the regional scale.</a:t>
            </a:r>
          </a:p>
          <a:p>
            <a:r>
              <a:rPr lang="en-US" dirty="0" smtClean="0"/>
              <a:t>Regions</a:t>
            </a:r>
            <a:r>
              <a:rPr lang="en-US" baseline="0" dirty="0" smtClean="0"/>
              <a:t> were chosen as areas where climate and marine populations might be expected to show impacts.</a:t>
            </a:r>
          </a:p>
          <a:p>
            <a:r>
              <a:rPr lang="en-US" baseline="0" dirty="0" smtClean="0"/>
              <a:t>Different physical processes in different regions allowed comparisons and contrasts between regions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important aspect was the fact that the</a:t>
            </a:r>
            <a:r>
              <a:rPr lang="en-US" baseline="0" dirty="0" smtClean="0"/>
              <a:t> impacts will be on real animals, not carbon units or boxes of energy.</a:t>
            </a:r>
          </a:p>
          <a:p>
            <a:r>
              <a:rPr lang="en-US" dirty="0" smtClean="0"/>
              <a:t>Organism-based,</a:t>
            </a:r>
            <a:r>
              <a:rPr lang="en-US" baseline="0" dirty="0" smtClean="0"/>
              <a:t> allowed targeted process studies on representative species.</a:t>
            </a:r>
          </a:p>
          <a:p>
            <a:r>
              <a:rPr lang="en-US" baseline="0" dirty="0" smtClean="0"/>
              <a:t>Chosen for ecological and economic importance.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GLOBEC regional studies</a:t>
            </a:r>
            <a:r>
              <a:rPr lang="en-US" baseline="0" dirty="0" smtClean="0"/>
              <a:t> benefitted from international efforts through GLOBEC International, ICES, PICES.</a:t>
            </a:r>
          </a:p>
          <a:p>
            <a:r>
              <a:rPr lang="en-US" baseline="0" dirty="0" smtClean="0"/>
              <a:t>Wider comparisons, broader conclusions, extrapolation of results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Ian Perry will discuss this more during the symposium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</a:t>
            </a:r>
            <a:r>
              <a:rPr lang="en-US" baseline="0" dirty="0" smtClean="0"/>
              <a:t> program such as GLOBEC required long-term commitment to funding.</a:t>
            </a:r>
          </a:p>
          <a:p>
            <a:r>
              <a:rPr lang="en-US" baseline="0" dirty="0" smtClean="0"/>
              <a:t>Phased approach allowed several regions to come into the program sequentially</a:t>
            </a:r>
          </a:p>
          <a:p>
            <a:r>
              <a:rPr lang="en-US" baseline="0" dirty="0" smtClean="0"/>
              <a:t>Separate modeling and retrospective analysis phase at beginning, separate synthesis phases at the 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for GLOBEC to bridge disciplines (Eileen may discuss further)</a:t>
            </a:r>
          </a:p>
          <a:p>
            <a:r>
              <a:rPr lang="en-US" dirty="0" smtClean="0">
                <a:latin typeface="Comic Sans MS" pitchFamily="66" charset="0"/>
              </a:rPr>
              <a:t>Physical and biological sampling on same space and time scales</a:t>
            </a:r>
          </a:p>
          <a:p>
            <a:r>
              <a:rPr lang="en-US" dirty="0" smtClean="0">
                <a:latin typeface="Comic Sans MS" pitchFamily="66" charset="0"/>
              </a:rPr>
              <a:t>Integration of modeling with field studies</a:t>
            </a:r>
          </a:p>
          <a:p>
            <a:r>
              <a:rPr lang="en-US" dirty="0" smtClean="0"/>
              <a:t>Academic/Federal scientists</a:t>
            </a:r>
            <a:r>
              <a:rPr lang="en-US" baseline="0" dirty="0" smtClean="0"/>
              <a:t> working together allowed for cutting-edge science to be incorporated into NOAA work, and gave application pathway for academic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across Federal agencies provided</a:t>
            </a:r>
            <a:r>
              <a:rPr lang="en-US" baseline="0" dirty="0" smtClean="0"/>
              <a:t> strong basis for program, </a:t>
            </a:r>
            <a:r>
              <a:rPr lang="en-US" dirty="0" smtClean="0"/>
              <a:t>was precursor to NOPP</a:t>
            </a:r>
            <a:r>
              <a:rPr lang="en-US" baseline="0" dirty="0" smtClean="0"/>
              <a:t> program.</a:t>
            </a:r>
          </a:p>
          <a:p>
            <a:r>
              <a:rPr lang="en-US" baseline="0" dirty="0" smtClean="0"/>
              <a:t>Cross-NOAA partnerships strengthened “one-NOAA” approach to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D5B74-453A-4C90-9279-DD1E25319D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02D1-EACF-49F6-953E-C5FDCD39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9F87-5F6F-4CE4-9CE9-B28D76452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0D7D-4C05-4391-8BB0-FEAE7AAC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C17C-7325-4A74-B419-B4465904F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F68E0-AABB-4255-ADC7-E3DEFFB9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5CC0-A2A5-4A26-A0D7-035A2C512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68CA-6124-4B33-BC5C-4CCD6EDA4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888E-1B3E-4641-9639-2470FD27C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9C957-4CB4-4677-B458-A0D8CA82A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468D4-42F3-4795-9C9D-2E7E52F51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F8D3-B74A-48DC-BF1E-6574A149E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B2656-9466-4A8A-B3E4-91F2E016C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01A89-2C7D-4A17-B631-DD8B542B0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0682-D310-4019-821F-027FBCE8E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E1A5912-1C2A-4BB3-8B5E-F6858698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ecoforecast.coral.noaa.gov/images/noaa-oar-logo.jpg&amp;imgrefurl=http://ecoforecast.coral.noaa.gov/&amp;usg=__5_LG-hUzVaXEz1qzkxITtz7GoB8=&amp;h=78&amp;w=195&amp;sz=7&amp;hl=en&amp;start=1&amp;zoom=1&amp;tbnid=DdU98KZf0-5ElM:&amp;tbnh=42&amp;tbnw=104&amp;ei=FJZ4TrvJAem30gG18qXrCw&amp;prev=/search?q=noaa+oar+logo&amp;hl=en&amp;sa=X&amp;rls=com.microsoft:*&amp;tbm=isch&amp;prmd=ivns&amp;itbs=1" TargetMode="External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hyperlink" Target="http://www.google.com/imgres?imgurl=https://corms.nos.noaa.gov/images/noaanos.png&amp;imgrefurl=https://corms.nos.noaa.gov/instrument_status.html&amp;usg=__Wdypy914evRwuxyQrgvgPorTPHc=&amp;h=140&amp;w=140&amp;sz=15&amp;hl=en&amp;start=3&amp;zoom=1&amp;tbnid=m4b3l70PsXZhaM:&amp;tbnh=93&amp;tbnw=93&amp;ei=TJZ4TvDzOoj00gHD86HzCw&amp;prev=/search?q=noaa+nos+logo&amp;hl=en&amp;sa=X&amp;rls=com.microsoft:*&amp;tbm=isch&amp;prmd=ivns&amp;itbs=1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1905000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Strategies for Success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p:\GLOBEC\JGR Oceans cover.jpg"/>
          <p:cNvPicPr>
            <a:picLocks noChangeAspect="1" noChangeArrowheads="1"/>
          </p:cNvPicPr>
          <p:nvPr/>
        </p:nvPicPr>
        <p:blipFill>
          <a:blip r:embed="rId3" cstate="print"/>
          <a:srcRect b="12000"/>
          <a:stretch>
            <a:fillRect/>
          </a:stretch>
        </p:blipFill>
        <p:spPr bwMode="auto">
          <a:xfrm>
            <a:off x="2819400" y="4044950"/>
            <a:ext cx="17526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:\GLOBEC\GB DSRII #2 co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1524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64008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CC"/>
                </a:solidFill>
                <a:latin typeface="Comic Sans MS" pitchFamily="66" charset="0"/>
              </a:rPr>
              <a:t>Regional Syntheses: Special Journal Issues</a:t>
            </a:r>
          </a:p>
        </p:txBody>
      </p:sp>
      <p:pic>
        <p:nvPicPr>
          <p:cNvPr id="12293" name="Picture 5" descr="US GLOBE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01625" y="1600200"/>
            <a:ext cx="84582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295" name="Picture 4" descr="p:\GLOBEC\NEP Syn PinO cov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676399"/>
            <a:ext cx="1828800" cy="24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7" descr="p:\GLOBEC\GLOBEC oceanography cov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81200"/>
            <a:ext cx="17526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8" descr="p:\GLOBEC\CurrentCo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752600"/>
            <a:ext cx="1905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:\GLOBEC\GB DSR #3 cover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286000"/>
            <a:ext cx="15716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:\GLOBEC\NEP DSR II 2009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4532313"/>
            <a:ext cx="17526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p:\GLOBEC\NEP DSRII 2005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4191000"/>
            <a:ext cx="1731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p:\GLOBEC\SO DSR 2011 cover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5975" y="4357688"/>
            <a:ext cx="182562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" descr="p:\GLOBEC\GB DSRII #1 cov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895600"/>
            <a:ext cx="176371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9" descr="p:\GLOBEC\SO DSRII 2004 cover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13275" y="4343400"/>
            <a:ext cx="1787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324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Pan-Regional Synthesis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3058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Integrated understanding of physical and biological processes controlling population dynamics of target organisms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>
                <a:latin typeface="Comic Sans MS" pitchFamily="66" charset="0"/>
              </a:rPr>
              <a:t>Powell, Hofmann, Mountain, </a:t>
            </a:r>
            <a:r>
              <a:rPr lang="en-US" sz="2400" i="1" dirty="0" err="1" smtClean="0">
                <a:latin typeface="Comic Sans MS" pitchFamily="66" charset="0"/>
              </a:rPr>
              <a:t>Runge</a:t>
            </a:r>
            <a:r>
              <a:rPr lang="en-US" sz="2400" i="1" dirty="0" smtClean="0">
                <a:latin typeface="Comic Sans MS" pitchFamily="66" charset="0"/>
              </a:rPr>
              <a:t>, Costa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Evaluate how a varying climate may influence these populations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err="1" smtClean="0">
                <a:latin typeface="Comic Sans MS" pitchFamily="66" charset="0"/>
              </a:rPr>
              <a:t>Schwing</a:t>
            </a:r>
            <a:r>
              <a:rPr lang="en-US" sz="2400" i="1" dirty="0" smtClean="0">
                <a:latin typeface="Comic Sans MS" pitchFamily="66" charset="0"/>
              </a:rPr>
              <a:t>, </a:t>
            </a:r>
            <a:r>
              <a:rPr lang="en-US" sz="2400" i="1" dirty="0" err="1" smtClean="0">
                <a:latin typeface="Comic Sans MS" pitchFamily="66" charset="0"/>
              </a:rPr>
              <a:t>Houde</a:t>
            </a:r>
            <a:r>
              <a:rPr lang="en-US" sz="2400" i="1" dirty="0" smtClean="0">
                <a:latin typeface="Comic Sans MS" pitchFamily="66" charset="0"/>
              </a:rPr>
              <a:t> (Powell, Mountain)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Use knowledge, techniques, and technologies to improve prediction of marine systems for management purposes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i="1" dirty="0" smtClean="0">
                <a:latin typeface="Comic Sans MS" pitchFamily="66" charset="0"/>
              </a:rPr>
              <a:t>Peterson, </a:t>
            </a:r>
            <a:r>
              <a:rPr lang="en-US" sz="2400" i="1" dirty="0" err="1" smtClean="0">
                <a:latin typeface="Comic Sans MS" pitchFamily="66" charset="0"/>
              </a:rPr>
              <a:t>Murawski</a:t>
            </a:r>
            <a:r>
              <a:rPr lang="en-US" sz="2400" i="1" dirty="0" smtClean="0">
                <a:latin typeface="Comic Sans MS" pitchFamily="66" charset="0"/>
              </a:rPr>
              <a:t>, Werner</a:t>
            </a:r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301625" y="1600200"/>
            <a:ext cx="84582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4" descr="US GLOBE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60198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GLOBEC Legacy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82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Data, papers, special volumes, books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Model </a:t>
            </a:r>
            <a:r>
              <a:rPr lang="en-US" dirty="0">
                <a:latin typeface="Comic Sans MS" pitchFamily="66" charset="0"/>
              </a:rPr>
              <a:t>advances and model products</a:t>
            </a: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Advancing </a:t>
            </a:r>
            <a:r>
              <a:rPr lang="en-US" dirty="0" smtClean="0">
                <a:latin typeface="Comic Sans MS" pitchFamily="66" charset="0"/>
              </a:rPr>
              <a:t>ecosystem-based </a:t>
            </a:r>
            <a:r>
              <a:rPr lang="en-US" dirty="0">
                <a:latin typeface="Comic Sans MS" pitchFamily="66" charset="0"/>
              </a:rPr>
              <a:t>management</a:t>
            </a: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Informing ocean observing </a:t>
            </a:r>
            <a:r>
              <a:rPr lang="en-US" dirty="0" smtClean="0">
                <a:latin typeface="Comic Sans MS" pitchFamily="66" charset="0"/>
              </a:rPr>
              <a:t>systems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omic Sans MS" pitchFamily="66" charset="0"/>
              </a:rPr>
              <a:t>Data Management (BCO-DMO)</a:t>
            </a:r>
          </a:p>
          <a:p>
            <a:pPr eaLnBrk="1" hangingPunct="1">
              <a:defRPr/>
            </a:pPr>
            <a:r>
              <a:rPr lang="en-US" dirty="0" smtClean="0">
                <a:latin typeface="Comic Sans MS" pitchFamily="66" charset="0"/>
              </a:rPr>
              <a:t>Cadre </a:t>
            </a:r>
            <a:r>
              <a:rPr lang="en-US" dirty="0">
                <a:latin typeface="Comic Sans MS" pitchFamily="66" charset="0"/>
              </a:rPr>
              <a:t>of graduate students </a:t>
            </a:r>
            <a:r>
              <a:rPr lang="en-US" dirty="0" smtClean="0">
                <a:latin typeface="Comic Sans MS" pitchFamily="66" charset="0"/>
              </a:rPr>
              <a:t>trained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err="1" smtClean="0">
                <a:latin typeface="Comic Sans MS" pitchFamily="66" charset="0"/>
              </a:rPr>
              <a:t>Haidvogel</a:t>
            </a:r>
            <a:r>
              <a:rPr lang="en-US" i="1" dirty="0" smtClean="0">
                <a:latin typeface="Comic Sans MS" pitchFamily="66" charset="0"/>
              </a:rPr>
              <a:t>, Friedlander, </a:t>
            </a:r>
            <a:r>
              <a:rPr lang="en-US" i="1" dirty="0" err="1" smtClean="0">
                <a:latin typeface="Comic Sans MS" pitchFamily="66" charset="0"/>
              </a:rPr>
              <a:t>Keister</a:t>
            </a:r>
            <a:r>
              <a:rPr lang="en-US" i="1" dirty="0" smtClean="0">
                <a:latin typeface="Comic Sans MS" pitchFamily="66" charset="0"/>
              </a:rPr>
              <a:t>, </a:t>
            </a:r>
            <a:r>
              <a:rPr lang="en-US" i="1" dirty="0" err="1" smtClean="0">
                <a:latin typeface="Comic Sans MS" pitchFamily="66" charset="0"/>
              </a:rPr>
              <a:t>Curchitser</a:t>
            </a:r>
            <a:endParaRPr lang="en-US" i="1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dirty="0">
                <a:latin typeface="Comic Sans MS" pitchFamily="66" charset="0"/>
              </a:rPr>
              <a:t>Influencing scientific programs to </a:t>
            </a:r>
            <a:r>
              <a:rPr lang="en-US" dirty="0" smtClean="0">
                <a:latin typeface="Comic Sans MS" pitchFamily="66" charset="0"/>
              </a:rPr>
              <a:t>follow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i="1" dirty="0" smtClean="0">
                <a:latin typeface="Comic Sans MS" pitchFamily="66" charset="0"/>
              </a:rPr>
              <a:t>Hofmann, </a:t>
            </a:r>
            <a:r>
              <a:rPr lang="en-US" i="1" dirty="0" err="1" smtClean="0">
                <a:latin typeface="Comic Sans MS" pitchFamily="66" charset="0"/>
              </a:rPr>
              <a:t>Gagosian</a:t>
            </a:r>
            <a:r>
              <a:rPr lang="en-US" i="1" dirty="0" smtClean="0">
                <a:latin typeface="Comic Sans MS" pitchFamily="66" charset="0"/>
              </a:rPr>
              <a:t>, </a:t>
            </a:r>
            <a:r>
              <a:rPr lang="en-US" i="1" dirty="0" err="1" smtClean="0">
                <a:latin typeface="Comic Sans MS" pitchFamily="66" charset="0"/>
              </a:rPr>
              <a:t>Koehl</a:t>
            </a:r>
            <a:r>
              <a:rPr lang="en-US" i="1" dirty="0" smtClean="0">
                <a:latin typeface="Comic Sans MS" pitchFamily="66" charset="0"/>
              </a:rPr>
              <a:t> 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14340" name="Picture 4" descr="US GLOBE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01625" y="1600200"/>
            <a:ext cx="84582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4" cstate="print">
              <a:alphaModFix amt="75000"/>
            </a:blip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sz="6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Multi-disciplinary</a:t>
            </a: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, multiple approaches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Regional studies nested in global context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Focus on target species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Long-term funding commitment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Partnerships across several levels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Regional-level and pan-regional syntheses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324600" cy="1371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U.S. GLOBEC</a:t>
            </a:r>
            <a: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600" b="1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Global Ocean </a:t>
            </a: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Ecosystems Dynamics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458200" cy="4800600"/>
          </a:xfrm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GOAL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:  </a:t>
            </a:r>
            <a:r>
              <a:rPr lang="en-US" sz="2800" dirty="0" smtClean="0">
                <a:latin typeface="Comic Sans MS" pitchFamily="66" charset="0"/>
              </a:rPr>
              <a:t>Identify how a changing global climate will affect the abundance and dynamics of marine animal populations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STRATEGY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:  </a:t>
            </a:r>
            <a:r>
              <a:rPr lang="en-US" sz="2800" dirty="0" smtClean="0">
                <a:latin typeface="Comic Sans MS" pitchFamily="66" charset="0"/>
              </a:rPr>
              <a:t>Focus on processes linking climate variables -&gt; physical processes in the ocean-&gt; population dynamics of marine animals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OUTCOME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:  K</a:t>
            </a:r>
            <a:r>
              <a:rPr lang="en-US" sz="2800" dirty="0" smtClean="0">
                <a:latin typeface="Comic Sans MS" pitchFamily="66" charset="0"/>
              </a:rPr>
              <a:t>nowledge of the coupling between physical and biological processes that can inform assessments and predictions of the impact of climate change on marine ecosystems</a:t>
            </a:r>
          </a:p>
        </p:txBody>
      </p:sp>
      <p:pic>
        <p:nvPicPr>
          <p:cNvPr id="3076" name="Picture 4" descr="US GLOBE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238125" y="1676400"/>
            <a:ext cx="8601075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Comic Sans MS" pitchFamily="66" charset="0"/>
              </a:rPr>
              <a:t>The GLOBEC Approach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4267200" cy="527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Process studies</a:t>
            </a:r>
            <a:r>
              <a:rPr lang="en-US" sz="2400" dirty="0" smtClean="0">
                <a:latin typeface="Comic Sans MS" pitchFamily="66" charset="0"/>
              </a:rPr>
              <a:t> for mechanistic understanding at limited time periods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Field observations </a:t>
            </a:r>
            <a:r>
              <a:rPr lang="en-US" sz="2400" dirty="0" smtClean="0">
                <a:latin typeface="Comic Sans MS" pitchFamily="66" charset="0"/>
              </a:rPr>
              <a:t>for longer-term ( 5-yr) context, seasonal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Retrospective studies</a:t>
            </a:r>
            <a:r>
              <a:rPr lang="en-US" sz="2400" dirty="0" smtClean="0">
                <a:latin typeface="Comic Sans MS" pitchFamily="66" charset="0"/>
              </a:rPr>
              <a:t> for very long-term context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Technological innovations</a:t>
            </a:r>
            <a:r>
              <a:rPr lang="en-US" sz="2400" dirty="0" smtClean="0">
                <a:latin typeface="Comic Sans MS" pitchFamily="66" charset="0"/>
              </a:rPr>
              <a:t> to fuel progress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Modeling</a:t>
            </a:r>
            <a:r>
              <a:rPr lang="en-US" sz="2400" dirty="0" smtClean="0">
                <a:latin typeface="Comic Sans MS" pitchFamily="66" charset="0"/>
              </a:rPr>
              <a:t> to assimilate and synthesize findings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Synthesis </a:t>
            </a:r>
            <a:r>
              <a:rPr lang="en-US" sz="2400" dirty="0" smtClean="0">
                <a:latin typeface="Comic Sans MS" pitchFamily="66" charset="0"/>
              </a:rPr>
              <a:t>to bring it all together</a:t>
            </a:r>
          </a:p>
        </p:txBody>
      </p:sp>
      <p:sp>
        <p:nvSpPr>
          <p:cNvPr id="5124" name="Flowchart: Alternate Process 7"/>
          <p:cNvSpPr>
            <a:spLocks noChangeArrowheads="1"/>
          </p:cNvSpPr>
          <p:nvPr/>
        </p:nvSpPr>
        <p:spPr bwMode="auto">
          <a:xfrm>
            <a:off x="1905000" y="3124200"/>
            <a:ext cx="914400" cy="612775"/>
          </a:xfrm>
          <a:prstGeom prst="flowChartAlternate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1371600" y="1524000"/>
            <a:ext cx="2209800" cy="6096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Synthesis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1371600" y="2590800"/>
            <a:ext cx="2209800" cy="6096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Modeling</a:t>
            </a: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1295400" y="4724400"/>
            <a:ext cx="2286000" cy="7620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Retrospective Analysis</a:t>
            </a:r>
          </a:p>
        </p:txBody>
      </p:sp>
      <p:sp>
        <p:nvSpPr>
          <p:cNvPr id="12" name="Flowchart: Alternate Process 11"/>
          <p:cNvSpPr/>
          <p:nvPr/>
        </p:nvSpPr>
        <p:spPr bwMode="auto">
          <a:xfrm>
            <a:off x="2743200" y="3657600"/>
            <a:ext cx="2133600" cy="7620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Process Studies</a:t>
            </a:r>
          </a:p>
        </p:txBody>
      </p:sp>
      <p:sp>
        <p:nvSpPr>
          <p:cNvPr id="13" name="Flowchart: Alternate Process 12"/>
          <p:cNvSpPr/>
          <p:nvPr/>
        </p:nvSpPr>
        <p:spPr bwMode="auto">
          <a:xfrm>
            <a:off x="76200" y="3657600"/>
            <a:ext cx="2209800" cy="7620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 smtClean="0"/>
              <a:t>Field </a:t>
            </a:r>
            <a:r>
              <a:rPr lang="en-US" sz="2400" dirty="0"/>
              <a:t>Observations</a:t>
            </a:r>
          </a:p>
        </p:txBody>
      </p:sp>
      <p:sp>
        <p:nvSpPr>
          <p:cNvPr id="14" name="Flowchart: Alternate Process 13"/>
          <p:cNvSpPr/>
          <p:nvPr/>
        </p:nvSpPr>
        <p:spPr bwMode="auto">
          <a:xfrm>
            <a:off x="1295400" y="5791200"/>
            <a:ext cx="2286000" cy="7620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dirty="0"/>
              <a:t>Technological Innovation</a:t>
            </a:r>
          </a:p>
        </p:txBody>
      </p:sp>
      <p:sp>
        <p:nvSpPr>
          <p:cNvPr id="5131" name="Curved Up Arrow 15"/>
          <p:cNvSpPr>
            <a:spLocks noChangeArrowheads="1"/>
          </p:cNvSpPr>
          <p:nvPr/>
        </p:nvSpPr>
        <p:spPr bwMode="auto">
          <a:xfrm rot="-4451169">
            <a:off x="3062288" y="5176838"/>
            <a:ext cx="2339975" cy="682625"/>
          </a:xfrm>
          <a:prstGeom prst="curvedUpArrow">
            <a:avLst>
              <a:gd name="adj1" fmla="val 28931"/>
              <a:gd name="adj2" fmla="val 49974"/>
              <a:gd name="adj3" fmla="val 27593"/>
            </a:avLst>
          </a:prstGeom>
          <a:solidFill>
            <a:srgbClr val="C00000"/>
          </a:solidFill>
          <a:ln w="9525" cap="rnd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132" name="Curved Up Arrow 16"/>
          <p:cNvSpPr>
            <a:spLocks noChangeArrowheads="1"/>
          </p:cNvSpPr>
          <p:nvPr/>
        </p:nvSpPr>
        <p:spPr bwMode="auto">
          <a:xfrm rot="15398843" flipV="1">
            <a:off x="-469105" y="5142706"/>
            <a:ext cx="2341562" cy="663575"/>
          </a:xfrm>
          <a:prstGeom prst="curvedUpArrow">
            <a:avLst>
              <a:gd name="adj1" fmla="val 28997"/>
              <a:gd name="adj2" fmla="val 50072"/>
              <a:gd name="adj3" fmla="val 35542"/>
            </a:avLst>
          </a:prstGeom>
          <a:solidFill>
            <a:srgbClr val="C00000"/>
          </a:solidFill>
          <a:ln w="9525" cap="rnd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cxnSp>
        <p:nvCxnSpPr>
          <p:cNvPr id="5133" name="Straight Arrow Connector 18"/>
          <p:cNvCxnSpPr>
            <a:cxnSpLocks noChangeShapeType="1"/>
            <a:stCxn id="11" idx="0"/>
            <a:endCxn id="10" idx="2"/>
          </p:cNvCxnSpPr>
          <p:nvPr/>
        </p:nvCxnSpPr>
        <p:spPr bwMode="auto">
          <a:xfrm rot="5400000" flipH="1" flipV="1">
            <a:off x="1695450" y="3943350"/>
            <a:ext cx="1524000" cy="38100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4" name="Straight Arrow Connector 26"/>
          <p:cNvCxnSpPr>
            <a:cxnSpLocks noChangeShapeType="1"/>
            <a:endCxn id="9" idx="1"/>
          </p:cNvCxnSpPr>
          <p:nvPr/>
        </p:nvCxnSpPr>
        <p:spPr bwMode="auto">
          <a:xfrm rot="5400000" flipH="1" flipV="1">
            <a:off x="38100" y="2324100"/>
            <a:ext cx="1828800" cy="838200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5" name="Straight Arrow Connector 27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1200150" y="3181350"/>
            <a:ext cx="457200" cy="495300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6" name="Straight Arrow Connector 29"/>
          <p:cNvCxnSpPr>
            <a:cxnSpLocks noChangeShapeType="1"/>
            <a:stCxn id="12" idx="0"/>
          </p:cNvCxnSpPr>
          <p:nvPr/>
        </p:nvCxnSpPr>
        <p:spPr bwMode="auto">
          <a:xfrm rot="16200000" flipV="1">
            <a:off x="3276600" y="3124200"/>
            <a:ext cx="457200" cy="609600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7" name="Straight Arrow Connector 30"/>
          <p:cNvCxnSpPr>
            <a:cxnSpLocks noChangeShapeType="1"/>
            <a:endCxn id="9" idx="3"/>
          </p:cNvCxnSpPr>
          <p:nvPr/>
        </p:nvCxnSpPr>
        <p:spPr bwMode="auto">
          <a:xfrm rot="16200000" flipV="1">
            <a:off x="3048000" y="2362200"/>
            <a:ext cx="1828800" cy="762000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5138" name="Straight Arrow Connector 44"/>
          <p:cNvCxnSpPr>
            <a:cxnSpLocks noChangeShapeType="1"/>
            <a:stCxn id="10" idx="0"/>
          </p:cNvCxnSpPr>
          <p:nvPr/>
        </p:nvCxnSpPr>
        <p:spPr bwMode="auto">
          <a:xfrm rot="5400000" flipH="1" flipV="1">
            <a:off x="2210594" y="2323306"/>
            <a:ext cx="533400" cy="1588"/>
          </a:xfrm>
          <a:prstGeom prst="straightConnector1">
            <a:avLst/>
          </a:prstGeom>
          <a:noFill/>
          <a:ln w="92075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5141" name="Line 5"/>
          <p:cNvSpPr>
            <a:spLocks noChangeShapeType="1"/>
          </p:cNvSpPr>
          <p:nvPr/>
        </p:nvSpPr>
        <p:spPr bwMode="auto">
          <a:xfrm>
            <a:off x="533400" y="1066800"/>
            <a:ext cx="83820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U.S. GLOBEC 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Regional Study Areas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" y="1828800"/>
            <a:ext cx="38290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0000"/>
                </a:solidFill>
                <a:latin typeface="Comic Sans MS" pitchFamily="66" charset="0"/>
              </a:rPr>
              <a:t>Northwest Atlantic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latin typeface="Comic Sans MS" pitchFamily="66" charset="0"/>
              </a:rPr>
              <a:t>Density-driven retentive circulation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0000"/>
                </a:solidFill>
                <a:latin typeface="Comic Sans MS" pitchFamily="66" charset="0"/>
              </a:rPr>
              <a:t>Northern California 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latin typeface="Comic Sans MS" pitchFamily="66" charset="0"/>
              </a:rPr>
              <a:t>Wind-driven seasonal upwelling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0000"/>
                </a:solidFill>
                <a:latin typeface="Comic Sans MS" pitchFamily="66" charset="0"/>
              </a:rPr>
              <a:t>Gulf of Alaska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latin typeface="Comic Sans MS" pitchFamily="66" charset="0"/>
              </a:rPr>
              <a:t>Wind and buoyancy-driven seasonal downwelling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F0000"/>
                </a:solidFill>
                <a:latin typeface="Comic Sans MS" pitchFamily="66" charset="0"/>
              </a:rPr>
              <a:t>Southern Ocean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>
                <a:latin typeface="Comic Sans MS" pitchFamily="66" charset="0"/>
              </a:rPr>
              <a:t>Ice-dominated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01625" y="1447800"/>
            <a:ext cx="84582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9" name="Picture 8" descr="turne_f1.tif"/>
          <p:cNvPicPr>
            <a:picLocks noChangeAspect="1"/>
          </p:cNvPicPr>
          <p:nvPr/>
        </p:nvPicPr>
        <p:blipFill>
          <a:blip r:embed="rId3" cstate="print"/>
          <a:srcRect l="17999" t="14667" r="16000" b="6667"/>
          <a:stretch>
            <a:fillRect/>
          </a:stretch>
        </p:blipFill>
        <p:spPr bwMode="auto">
          <a:xfrm>
            <a:off x="3886200" y="1912938"/>
            <a:ext cx="51054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rabeater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148695"/>
            <a:ext cx="2362200" cy="1556905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 sz="quarter"/>
          </p:nvPr>
        </p:nvSpPr>
        <p:spPr>
          <a:xfrm>
            <a:off x="1371600" y="0"/>
            <a:ext cx="6248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CC"/>
                </a:solidFill>
                <a:latin typeface="Comic Sans MS" pitchFamily="66" charset="0"/>
              </a:rPr>
              <a:t>Target Species</a:t>
            </a:r>
          </a:p>
        </p:txBody>
      </p:sp>
      <p:pic>
        <p:nvPicPr>
          <p:cNvPr id="7171" name="Content Placeholder 6" descr="adelie penguin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38600" y="2743200"/>
            <a:ext cx="1724025" cy="2419350"/>
          </a:xfrm>
        </p:spPr>
      </p:pic>
      <p:pic>
        <p:nvPicPr>
          <p:cNvPr id="7172" name="Content Placeholder 9" descr="E_pacifica_22mm_cleaned_Ohman.jpg"/>
          <p:cNvPicPr>
            <a:picLocks noGrp="1" noChangeAspect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8438" y="1219200"/>
            <a:ext cx="3946525" cy="1066800"/>
          </a:xfrm>
        </p:spPr>
      </p:pic>
      <p:pic>
        <p:nvPicPr>
          <p:cNvPr id="7173" name="Content Placeholder 11" descr="gadus_morhua1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096000" y="2725738"/>
            <a:ext cx="2836863" cy="1846262"/>
          </a:xfrm>
        </p:spPr>
      </p:pic>
      <p:pic>
        <p:nvPicPr>
          <p:cNvPr id="7174" name="Content Placeholder 13" descr="juvenile coho.jpg"/>
          <p:cNvPicPr>
            <a:picLocks noGrp="1" noChangeAspect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4724400" y="1066800"/>
            <a:ext cx="4038600" cy="1570038"/>
          </a:xfrm>
        </p:spPr>
      </p:pic>
      <p:pic>
        <p:nvPicPr>
          <p:cNvPr id="7176" name="Picture 19" descr="haddock_300.jpg"/>
          <p:cNvPicPr>
            <a:picLocks noChangeAspect="1"/>
          </p:cNvPicPr>
          <p:nvPr/>
        </p:nvPicPr>
        <p:blipFill>
          <a:blip r:embed="rId8" cstate="print"/>
          <a:srcRect t="45828"/>
          <a:stretch>
            <a:fillRect/>
          </a:stretch>
        </p:blipFill>
        <p:spPr bwMode="auto">
          <a:xfrm>
            <a:off x="5867400" y="4724400"/>
            <a:ext cx="3200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0" descr="zoopl images.t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363788"/>
            <a:ext cx="36576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Line 5"/>
          <p:cNvSpPr>
            <a:spLocks noChangeShapeType="1"/>
          </p:cNvSpPr>
          <p:nvPr/>
        </p:nvSpPr>
        <p:spPr bwMode="auto">
          <a:xfrm>
            <a:off x="301625" y="990600"/>
            <a:ext cx="8458200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eoc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5848350"/>
            <a:ext cx="11430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12" descr="GLOBEC Int 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824" b="2824"/>
          <a:stretch>
            <a:fillRect/>
          </a:stretch>
        </p:blipFill>
        <p:spPr>
          <a:xfrm>
            <a:off x="228600" y="1371600"/>
            <a:ext cx="8523288" cy="5257800"/>
          </a:xfrm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1219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International Context</a:t>
            </a:r>
            <a:endParaRPr lang="en-US" sz="2000" b="1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33363" y="1219200"/>
            <a:ext cx="8601075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8" descr="GLOBEC Int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17526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ICESlogo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409700"/>
            <a:ext cx="144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PICES_logo_c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7850" y="2092325"/>
            <a:ext cx="8699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867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CC"/>
                </a:solidFill>
                <a:latin typeface="Comic Sans MS" pitchFamily="66" charset="0"/>
              </a:rPr>
              <a:t>Long-Term Funding</a:t>
            </a:r>
            <a:br>
              <a:rPr lang="en-US" smtClean="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mtClean="0">
                <a:solidFill>
                  <a:srgbClr val="3333CC"/>
                </a:solidFill>
                <a:latin typeface="Comic Sans MS" pitchFamily="66" charset="0"/>
              </a:rPr>
              <a:t>GLOBEC Phases</a:t>
            </a:r>
          </a:p>
        </p:txBody>
      </p:sp>
      <p:pic>
        <p:nvPicPr>
          <p:cNvPr id="9219" name="Picture 4" descr="US GLOBEC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04800" y="1600200"/>
            <a:ext cx="8601075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Group 908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575040" cy="4286609"/>
        </p:xfrm>
        <a:graphic>
          <a:graphicData uri="http://schemas.openxmlformats.org/drawingml/2006/table">
            <a:tbl>
              <a:tblPr/>
              <a:tblGrid>
                <a:gridCol w="596496"/>
                <a:gridCol w="398821"/>
                <a:gridCol w="409224"/>
                <a:gridCol w="227501"/>
                <a:gridCol w="199410"/>
                <a:gridCol w="443904"/>
                <a:gridCol w="227501"/>
                <a:gridCol w="199410"/>
                <a:gridCol w="433500"/>
                <a:gridCol w="416160"/>
                <a:gridCol w="199411"/>
                <a:gridCol w="199410"/>
                <a:gridCol w="199411"/>
                <a:gridCol w="227501"/>
                <a:gridCol w="431765"/>
                <a:gridCol w="435581"/>
                <a:gridCol w="393794"/>
                <a:gridCol w="116840"/>
                <a:gridCol w="395268"/>
                <a:gridCol w="391884"/>
                <a:gridCol w="397086"/>
                <a:gridCol w="390150"/>
                <a:gridCol w="424831"/>
                <a:gridCol w="398541"/>
                <a:gridCol w="421640"/>
              </a:tblGrid>
              <a:tr h="53092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873">
                <a:tc rowSpan="4"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Modeling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Retro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Analysis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NWA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Field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NWA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Field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NWA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Field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 III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NWA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NWA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43922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4"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Pan-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Regional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673033"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NEP Phase I: CA Current 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 Current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2157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914400"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NEP Phase II: Gulf of AK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 of AK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134402">
                <a:tc gridSpan="3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 Field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Partnerships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228600" y="1143000"/>
            <a:ext cx="8601075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6172200" cy="533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Across disciplines: 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Physical and biological oceanography, fisheries scientists, ocean modelers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Across sectors: Academic and Federal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Academic scientists from &gt;30 institutions nationwide collaborate with researchers from NMFS, OAR/ERLs and U.S. Naval Postgraduate School</a:t>
            </a: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  <a:p>
            <a:pPr lvl="1"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 descr="C:\Documents and Settings\elizabeth.turner\Local Settings\Temporary Internet Files\Content.IE5\WT95CD6H\MP9004383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6450" y="2384650"/>
            <a:ext cx="4092537" cy="272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Partnerships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3276600"/>
            <a:ext cx="3810000" cy="2133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Across Federal agencies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NSF, NOAA </a:t>
            </a:r>
          </a:p>
          <a:p>
            <a:pPr lvl="1" eaLnBrk="1" hangingPunct="1"/>
            <a:r>
              <a:rPr lang="en-US" smtClean="0">
                <a:latin typeface="Comic Sans MS" pitchFamily="66" charset="0"/>
              </a:rPr>
              <a:t>ONR, NASA</a:t>
            </a:r>
          </a:p>
          <a:p>
            <a:pPr lvl="1" eaLnBrk="1" hangingPunct="1"/>
            <a:endParaRPr lang="en-US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Comic Sans MS" pitchFamily="66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sz="half" idx="2"/>
          </p:nvPr>
        </p:nvSpPr>
        <p:spPr>
          <a:xfrm>
            <a:off x="3505200" y="3276600"/>
            <a:ext cx="5562600" cy="3200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Across NOAA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National Ocean Service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National Marine Fisheries Service </a:t>
            </a:r>
          </a:p>
          <a:p>
            <a:pPr lvl="2" eaLnBrk="1" hangingPunct="1"/>
            <a:r>
              <a:rPr lang="en-US" sz="2400" dirty="0" smtClean="0">
                <a:latin typeface="Comic Sans MS" pitchFamily="66" charset="0"/>
              </a:rPr>
              <a:t>Regional Fisheries Science Centers in NE, NW, AK, SW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Ocean &amp; Atmosphere Research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228600" y="1219200"/>
            <a:ext cx="8601075" cy="0"/>
          </a:xfrm>
          <a:prstGeom prst="line">
            <a:avLst/>
          </a:prstGeom>
          <a:noFill/>
          <a:ln w="76200" cmpd="tri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7" descr="nasa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1" y="5327744"/>
            <a:ext cx="1143000" cy="99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Noaa 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388269"/>
            <a:ext cx="1600200" cy="158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nmfs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95400"/>
            <a:ext cx="18907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4097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 descr="http://www.nosb.org/wp-content/uploads/2010/07/OfficeNavalResearch_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334000"/>
            <a:ext cx="17002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6" descr="http://t1.gstatic.com/images?q=tbn:ANd9GcSFTOh-SPbTBAo83EwjNDImoGZFVjA7EYVGXd6qUlGmR35W8Lm9pVMw2O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2362200"/>
            <a:ext cx="20748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8" descr="http://t3.gstatic.com/images?q=tbn:ANd9GcTY4QGZ0TWbJ0roXDgGTD6jEkdkP_l2tvgzX9Hi-I8uNGwtrBJV1-1Cg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1600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1186</Words>
  <Application>Microsoft Office PowerPoint</Application>
  <PresentationFormat>On-screen Show (4:3)</PresentationFormat>
  <Paragraphs>190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Strategies for Success</vt:lpstr>
      <vt:lpstr>U.S. GLOBEC Global Ocean Ecosystems Dynamics</vt:lpstr>
      <vt:lpstr>The GLOBEC Approach</vt:lpstr>
      <vt:lpstr>U.S. GLOBEC  Regional Study Areas</vt:lpstr>
      <vt:lpstr>Target Species</vt:lpstr>
      <vt:lpstr>International Context</vt:lpstr>
      <vt:lpstr>Long-Term Funding GLOBEC Phases</vt:lpstr>
      <vt:lpstr>Partnerships</vt:lpstr>
      <vt:lpstr>Partnerships</vt:lpstr>
      <vt:lpstr>Regional Syntheses: Special Journal Issues</vt:lpstr>
      <vt:lpstr>Pan-Regional Synthesis</vt:lpstr>
      <vt:lpstr>GLOBEC Legacy</vt:lpstr>
      <vt:lpstr>Slide 13</vt:lpstr>
    </vt:vector>
  </TitlesOfParts>
  <Company>DOC/NOS/NOAA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Ecosystem Science</dc:title>
  <dc:creator>NCCOS</dc:creator>
  <cp:lastModifiedBy>Dwight D. Trueblood</cp:lastModifiedBy>
  <cp:revision>137</cp:revision>
  <dcterms:created xsi:type="dcterms:W3CDTF">2002-09-20T13:25:38Z</dcterms:created>
  <dcterms:modified xsi:type="dcterms:W3CDTF">2011-09-30T16:58:23Z</dcterms:modified>
</cp:coreProperties>
</file>